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723630543_5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723630543_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e965474a9_3_3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e965474a9_3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e965474a9_3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e965474a9_3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cb9a0b074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cb9a0b074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cb9a0b074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cb9a0b074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cb9a0b07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cb9a0b07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cb9a0b074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cb9a0b074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8750c49ae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8750c49ae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d251bb47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d251bb47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d251bb473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d251bb473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cb9a0b074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cb9a0b074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723630543_1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723630543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cb9a0b074_1_1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cb9a0b074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d814cf7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d814cf7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hyperlink" Target="http://travel.trade.gov/view/m-2015-O-001/index.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hyperlink" Target="https://en.wikipedia.org/wiki/List_of_postal_codes_of_Canada:_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b="0" lang="en" sz="3050">
                <a:solidFill>
                  <a:schemeClr val="dk2"/>
                </a:solidFill>
                <a:latin typeface="Merriweather"/>
                <a:ea typeface="Merriweather"/>
                <a:cs typeface="Merriweather"/>
                <a:sym typeface="Merriweather"/>
              </a:rPr>
              <a:t>Capstone Project </a:t>
            </a:r>
            <a:r>
              <a:rPr lang="en" sz="3050">
                <a:solidFill>
                  <a:schemeClr val="dk2"/>
                </a:solidFill>
                <a:latin typeface="Oswald"/>
                <a:ea typeface="Oswald"/>
                <a:cs typeface="Oswald"/>
                <a:sym typeface="Oswald"/>
              </a:rPr>
              <a:t>– </a:t>
            </a:r>
            <a:endParaRPr sz="3050">
              <a:solidFill>
                <a:schemeClr val="dk2"/>
              </a:solidFill>
              <a:latin typeface="Oswald"/>
              <a:ea typeface="Oswald"/>
              <a:cs typeface="Oswald"/>
              <a:sym typeface="Oswald"/>
            </a:endParaRPr>
          </a:p>
          <a:p>
            <a:pPr indent="0" lvl="0" marL="0" rtl="0" algn="l">
              <a:spcBef>
                <a:spcPts val="1000"/>
              </a:spcBef>
              <a:spcAft>
                <a:spcPts val="0"/>
              </a:spcAft>
              <a:buClr>
                <a:schemeClr val="dk2"/>
              </a:buClr>
              <a:buSzPts val="1100"/>
              <a:buFont typeface="Arial"/>
              <a:buNone/>
            </a:pPr>
            <a:r>
              <a:rPr lang="en" sz="3250" u="sng">
                <a:solidFill>
                  <a:schemeClr val="dk2"/>
                </a:solidFill>
                <a:latin typeface="Oswald"/>
                <a:ea typeface="Oswald"/>
                <a:cs typeface="Oswald"/>
                <a:sym typeface="Oswald"/>
              </a:rPr>
              <a:t>The Battle of Neighborhoods Finding a Better Place in Scarborough, Toronto</a:t>
            </a:r>
            <a:endParaRPr sz="3250" u="sng">
              <a:solidFill>
                <a:schemeClr val="dk2"/>
              </a:solidFill>
              <a:latin typeface="Oswald"/>
              <a:ea typeface="Oswald"/>
              <a:cs typeface="Oswald"/>
              <a:sym typeface="Oswald"/>
            </a:endParaRPr>
          </a:p>
          <a:p>
            <a:pPr indent="0" lvl="0" marL="0" rtl="0" algn="l">
              <a:spcBef>
                <a:spcPts val="0"/>
              </a:spcBef>
              <a:spcAft>
                <a:spcPts val="0"/>
              </a:spcAft>
              <a:buNone/>
            </a:pPr>
            <a:r>
              <a:t/>
            </a:r>
            <a:endParaRPr sz="5000" u="sng"/>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A guide by Rahul</a:t>
            </a:r>
            <a:endParaRPr b="1"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26" name="Shape 126"/>
        <p:cNvGrpSpPr/>
        <p:nvPr/>
      </p:nvGrpSpPr>
      <p:grpSpPr>
        <a:xfrm>
          <a:off x="0" y="0"/>
          <a:ext cx="0" cy="0"/>
          <a:chOff x="0" y="0"/>
          <a:chExt cx="0" cy="0"/>
        </a:xfrm>
      </p:grpSpPr>
      <p:sp>
        <p:nvSpPr>
          <p:cNvPr id="127" name="Google Shape;127;p22"/>
          <p:cNvSpPr txBox="1"/>
          <p:nvPr/>
        </p:nvSpPr>
        <p:spPr>
          <a:xfrm>
            <a:off x="1775100" y="673675"/>
            <a:ext cx="5721000" cy="3699900"/>
          </a:xfrm>
          <a:prstGeom prst="rect">
            <a:avLst/>
          </a:prstGeom>
          <a:noFill/>
          <a:ln>
            <a:noFill/>
          </a:ln>
        </p:spPr>
        <p:txBody>
          <a:bodyPr anchorCtr="0" anchor="t" bIns="91425" lIns="91425" spcFirstLastPara="1" rIns="91425" wrap="square" tIns="91425">
            <a:noAutofit/>
          </a:bodyPr>
          <a:lstStyle/>
          <a:p>
            <a:pPr indent="0" lvl="0" marL="0" rtl="0" algn="l">
              <a:spcBef>
                <a:spcPts val="2200"/>
              </a:spcBef>
              <a:spcAft>
                <a:spcPts val="0"/>
              </a:spcAft>
              <a:buNone/>
            </a:pPr>
            <a:r>
              <a:rPr b="1" lang="en" sz="1950"/>
              <a:t>3. Methodology Section</a:t>
            </a:r>
            <a:endParaRPr b="1" sz="1950"/>
          </a:p>
          <a:p>
            <a:pPr indent="0" lvl="0" marL="0" rtl="0" algn="l">
              <a:spcBef>
                <a:spcPts val="2200"/>
              </a:spcBef>
              <a:spcAft>
                <a:spcPts val="0"/>
              </a:spcAft>
              <a:buNone/>
            </a:pPr>
            <a:r>
              <a:rPr b="1" lang="en" sz="1650"/>
              <a:t>Clustering Approach:</a:t>
            </a:r>
            <a:endParaRPr b="1" sz="1650"/>
          </a:p>
          <a:p>
            <a:pPr indent="0" lvl="0" marL="0" rtl="0" algn="l">
              <a:lnSpc>
                <a:spcPct val="115000"/>
              </a:lnSpc>
              <a:spcBef>
                <a:spcPts val="1200"/>
              </a:spcBef>
              <a:spcAft>
                <a:spcPts val="0"/>
              </a:spcAft>
              <a:buNone/>
            </a:pPr>
            <a:r>
              <a:rPr b="1" lang="en"/>
              <a:t>To compare the similarities of two cities, we decided to explore neighborhoods, segment them, and group them into clusters to find similar neighborhoods in a big city like New York and Toronto. To be able to do that, we need to cluster data which is a form of unsupervised machine learning: k-means clustering algorithm.</a:t>
            </a:r>
            <a:endParaRPr b="1"/>
          </a:p>
          <a:p>
            <a:pPr indent="0" lvl="0" marL="0" rtl="0" algn="l">
              <a:lnSpc>
                <a:spcPct val="115000"/>
              </a:lnSpc>
              <a:spcBef>
                <a:spcPts val="1200"/>
              </a:spcBef>
              <a:spcAft>
                <a:spcPts val="0"/>
              </a:spcAft>
              <a:buNone/>
            </a:pPr>
            <a:r>
              <a:t/>
            </a:r>
            <a:endParaRPr b="1"/>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31" name="Shape 131"/>
        <p:cNvGrpSpPr/>
        <p:nvPr/>
      </p:nvGrpSpPr>
      <p:grpSpPr>
        <a:xfrm>
          <a:off x="0" y="0"/>
          <a:ext cx="0" cy="0"/>
          <a:chOff x="0" y="0"/>
          <a:chExt cx="0" cy="0"/>
        </a:xfrm>
      </p:grpSpPr>
      <p:pic>
        <p:nvPicPr>
          <p:cNvPr descr="Most%20Common%20venues%20near%20neighborhood.png" id="132" name="Google Shape;132;p23"/>
          <p:cNvPicPr preferRelativeResize="0"/>
          <p:nvPr/>
        </p:nvPicPr>
        <p:blipFill>
          <a:blip r:embed="rId3">
            <a:alphaModFix/>
          </a:blip>
          <a:stretch>
            <a:fillRect/>
          </a:stretch>
        </p:blipFill>
        <p:spPr>
          <a:xfrm>
            <a:off x="1093425" y="736550"/>
            <a:ext cx="7439876" cy="3948275"/>
          </a:xfrm>
          <a:prstGeom prst="rect">
            <a:avLst/>
          </a:prstGeom>
          <a:noFill/>
          <a:ln>
            <a:noFill/>
          </a:ln>
        </p:spPr>
      </p:pic>
      <p:sp>
        <p:nvSpPr>
          <p:cNvPr id="133" name="Google Shape;133;p23"/>
          <p:cNvSpPr txBox="1"/>
          <p:nvPr/>
        </p:nvSpPr>
        <p:spPr>
          <a:xfrm>
            <a:off x="1197650" y="331500"/>
            <a:ext cx="4395000" cy="8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latin typeface="Lato"/>
                <a:ea typeface="Lato"/>
                <a:cs typeface="Lato"/>
                <a:sym typeface="Lato"/>
              </a:rPr>
              <a:t>MOST COMMON VENUE IN NEIGHBORHOOD</a:t>
            </a:r>
            <a:br>
              <a:rPr lang="en" u="sng">
                <a:latin typeface="Lato"/>
                <a:ea typeface="Lato"/>
                <a:cs typeface="Lato"/>
                <a:sym typeface="Lato"/>
              </a:rPr>
            </a:br>
            <a:endParaRPr u="sng">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pic>
        <p:nvPicPr>
          <p:cNvPr id="138" name="Google Shape;138;p24"/>
          <p:cNvPicPr preferRelativeResize="0"/>
          <p:nvPr/>
        </p:nvPicPr>
        <p:blipFill rotWithShape="1">
          <a:blip r:embed="rId3">
            <a:alphaModFix/>
          </a:blip>
          <a:srcRect b="5329" l="0" r="11111" t="0"/>
          <a:stretch/>
        </p:blipFill>
        <p:spPr>
          <a:xfrm>
            <a:off x="0" y="0"/>
            <a:ext cx="9144000" cy="5143500"/>
          </a:xfrm>
          <a:prstGeom prst="rect">
            <a:avLst/>
          </a:prstGeom>
          <a:noFill/>
          <a:ln>
            <a:noFill/>
          </a:ln>
        </p:spPr>
      </p:pic>
      <p:pic>
        <p:nvPicPr>
          <p:cNvPr descr="Map%20of%20Clusters%20Scarborough.png" id="139" name="Google Shape;139;p24"/>
          <p:cNvPicPr preferRelativeResize="0"/>
          <p:nvPr/>
        </p:nvPicPr>
        <p:blipFill>
          <a:blip r:embed="rId4">
            <a:alphaModFix/>
          </a:blip>
          <a:stretch>
            <a:fillRect/>
          </a:stretch>
        </p:blipFill>
        <p:spPr>
          <a:xfrm>
            <a:off x="769925" y="1133425"/>
            <a:ext cx="6964375" cy="3945900"/>
          </a:xfrm>
          <a:prstGeom prst="rect">
            <a:avLst/>
          </a:prstGeom>
          <a:noFill/>
          <a:ln>
            <a:noFill/>
          </a:ln>
        </p:spPr>
      </p:pic>
      <p:sp>
        <p:nvSpPr>
          <p:cNvPr id="140" name="Google Shape;140;p24"/>
          <p:cNvSpPr txBox="1"/>
          <p:nvPr/>
        </p:nvSpPr>
        <p:spPr>
          <a:xfrm>
            <a:off x="152400" y="152400"/>
            <a:ext cx="7581900" cy="3000000"/>
          </a:xfrm>
          <a:prstGeom prst="rect">
            <a:avLst/>
          </a:prstGeom>
          <a:noFill/>
          <a:ln>
            <a:noFill/>
          </a:ln>
        </p:spPr>
        <p:txBody>
          <a:bodyPr anchorCtr="0" anchor="t" bIns="91425" lIns="91425" spcFirstLastPara="1" rIns="91425" wrap="square" tIns="91425">
            <a:noAutofit/>
          </a:bodyPr>
          <a:lstStyle/>
          <a:p>
            <a:pPr indent="0" lvl="0" marL="0" rtl="0" algn="l">
              <a:spcBef>
                <a:spcPts val="2200"/>
              </a:spcBef>
              <a:spcAft>
                <a:spcPts val="0"/>
              </a:spcAft>
              <a:buNone/>
            </a:pPr>
            <a:r>
              <a:rPr b="1" lang="en" sz="1650">
                <a:solidFill>
                  <a:srgbClr val="FFFFFF"/>
                </a:solidFill>
              </a:rPr>
              <a:t>4. Results Section:   </a:t>
            </a:r>
            <a:r>
              <a:rPr b="1" lang="en" u="sng">
                <a:solidFill>
                  <a:srgbClr val="FFFFFF"/>
                </a:solidFill>
              </a:rPr>
              <a:t>Map of Clusters in Scarborough</a:t>
            </a:r>
            <a:endParaRPr>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44" name="Shape 144"/>
        <p:cNvGrpSpPr/>
        <p:nvPr/>
      </p:nvGrpSpPr>
      <p:grpSpPr>
        <a:xfrm>
          <a:off x="0" y="0"/>
          <a:ext cx="0" cy="0"/>
          <a:chOff x="0" y="0"/>
          <a:chExt cx="0" cy="0"/>
        </a:xfrm>
      </p:grpSpPr>
      <p:sp>
        <p:nvSpPr>
          <p:cNvPr id="145" name="Google Shape;145;p25"/>
          <p:cNvSpPr txBox="1"/>
          <p:nvPr/>
        </p:nvSpPr>
        <p:spPr>
          <a:xfrm>
            <a:off x="1390125" y="0"/>
            <a:ext cx="72501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900" u="sng">
                <a:solidFill>
                  <a:schemeClr val="dk2"/>
                </a:solidFill>
              </a:rPr>
              <a:t>Average Housing Price by Clusters in Scarborough</a:t>
            </a:r>
            <a:endParaRPr b="1" sz="1900" u="sng">
              <a:solidFill>
                <a:schemeClr val="dk2"/>
              </a:solidFill>
            </a:endParaRPr>
          </a:p>
        </p:txBody>
      </p:sp>
      <p:pic>
        <p:nvPicPr>
          <p:cNvPr id="146" name="Google Shape;146;p25"/>
          <p:cNvPicPr preferRelativeResize="0"/>
          <p:nvPr/>
        </p:nvPicPr>
        <p:blipFill>
          <a:blip r:embed="rId3">
            <a:alphaModFix/>
          </a:blip>
          <a:stretch>
            <a:fillRect/>
          </a:stretch>
        </p:blipFill>
        <p:spPr>
          <a:xfrm>
            <a:off x="514350" y="727850"/>
            <a:ext cx="8125876" cy="41827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6"/>
          <p:cNvSpPr txBox="1"/>
          <p:nvPr/>
        </p:nvSpPr>
        <p:spPr>
          <a:xfrm>
            <a:off x="1970050" y="339675"/>
            <a:ext cx="5541300" cy="9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TOP SCHOOL RATING IN THE NEIGHBOURHOOD</a:t>
            </a:r>
            <a:endParaRPr>
              <a:solidFill>
                <a:srgbClr val="FFFFFF"/>
              </a:solidFill>
              <a:latin typeface="Lato"/>
              <a:ea typeface="Lato"/>
              <a:cs typeface="Lato"/>
              <a:sym typeface="Lato"/>
            </a:endParaRPr>
          </a:p>
        </p:txBody>
      </p:sp>
      <p:pic>
        <p:nvPicPr>
          <p:cNvPr id="152" name="Google Shape;152;p26"/>
          <p:cNvPicPr preferRelativeResize="0"/>
          <p:nvPr/>
        </p:nvPicPr>
        <p:blipFill>
          <a:blip r:embed="rId3">
            <a:alphaModFix/>
          </a:blip>
          <a:stretch>
            <a:fillRect/>
          </a:stretch>
        </p:blipFill>
        <p:spPr>
          <a:xfrm>
            <a:off x="582275" y="921925"/>
            <a:ext cx="7608500" cy="40497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pic>
        <p:nvPicPr>
          <p:cNvPr id="157" name="Google Shape;157;p27"/>
          <p:cNvPicPr preferRelativeResize="0"/>
          <p:nvPr/>
        </p:nvPicPr>
        <p:blipFill>
          <a:blip r:embed="rId3">
            <a:alphaModFix amt="54000"/>
          </a:blip>
          <a:stretch>
            <a:fillRect/>
          </a:stretch>
        </p:blipFill>
        <p:spPr>
          <a:xfrm>
            <a:off x="6259750" y="476100"/>
            <a:ext cx="2480925" cy="2480925"/>
          </a:xfrm>
          <a:prstGeom prst="rect">
            <a:avLst/>
          </a:prstGeom>
          <a:noFill/>
          <a:ln>
            <a:noFill/>
          </a:ln>
        </p:spPr>
      </p:pic>
      <p:pic>
        <p:nvPicPr>
          <p:cNvPr id="158" name="Google Shape;158;p27"/>
          <p:cNvPicPr preferRelativeResize="0"/>
          <p:nvPr/>
        </p:nvPicPr>
        <p:blipFill>
          <a:blip r:embed="rId4">
            <a:alphaModFix amt="42000"/>
          </a:blip>
          <a:stretch>
            <a:fillRect/>
          </a:stretch>
        </p:blipFill>
        <p:spPr>
          <a:xfrm>
            <a:off x="4651375" y="1297750"/>
            <a:ext cx="3031200" cy="3031200"/>
          </a:xfrm>
          <a:prstGeom prst="rect">
            <a:avLst/>
          </a:prstGeom>
          <a:noFill/>
          <a:ln>
            <a:noFill/>
          </a:ln>
        </p:spPr>
      </p:pic>
      <p:sp>
        <p:nvSpPr>
          <p:cNvPr id="159" name="Google Shape;159;p27"/>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Lato"/>
                <a:ea typeface="Lato"/>
                <a:cs typeface="Lato"/>
                <a:sym typeface="Lato"/>
              </a:rPr>
              <a:t>Source: </a:t>
            </a:r>
            <a:r>
              <a:rPr lang="en" sz="1200" u="sng">
                <a:solidFill>
                  <a:schemeClr val="dk1"/>
                </a:solidFill>
                <a:latin typeface="Lato"/>
                <a:ea typeface="Lato"/>
                <a:cs typeface="Lato"/>
                <a:sym typeface="Lato"/>
                <a:hlinkClick r:id="rId5"/>
              </a:rPr>
              <a:t>travel.trade.gov</a:t>
            </a:r>
            <a:endParaRPr sz="1200">
              <a:solidFill>
                <a:schemeClr val="dk1"/>
              </a:solidFill>
              <a:latin typeface="Lato"/>
              <a:ea typeface="Lato"/>
              <a:cs typeface="Lato"/>
              <a:sym typeface="Lato"/>
            </a:endParaRPr>
          </a:p>
        </p:txBody>
      </p:sp>
      <p:sp>
        <p:nvSpPr>
          <p:cNvPr id="160" name="Google Shape;160;p27"/>
          <p:cNvSpPr txBox="1"/>
          <p:nvPr/>
        </p:nvSpPr>
        <p:spPr>
          <a:xfrm>
            <a:off x="485225" y="155250"/>
            <a:ext cx="3881700" cy="4435200"/>
          </a:xfrm>
          <a:prstGeom prst="rect">
            <a:avLst/>
          </a:prstGeom>
          <a:noFill/>
          <a:ln>
            <a:noFill/>
          </a:ln>
        </p:spPr>
        <p:txBody>
          <a:bodyPr anchorCtr="0" anchor="t" bIns="91425" lIns="91425" spcFirstLastPara="1" rIns="91425" wrap="square" tIns="91425">
            <a:noAutofit/>
          </a:bodyPr>
          <a:lstStyle/>
          <a:p>
            <a:pPr indent="0" lvl="0" marL="0" rtl="0" algn="l">
              <a:spcBef>
                <a:spcPts val="2200"/>
              </a:spcBef>
              <a:spcAft>
                <a:spcPts val="0"/>
              </a:spcAft>
              <a:buNone/>
            </a:pPr>
            <a:r>
              <a:rPr b="1" lang="en" sz="1650">
                <a:solidFill>
                  <a:schemeClr val="dk2"/>
                </a:solidFill>
              </a:rPr>
              <a:t>6. Conclusion Section</a:t>
            </a:r>
            <a:endParaRPr b="1" sz="1650">
              <a:solidFill>
                <a:schemeClr val="dk2"/>
              </a:solidFill>
            </a:endParaRPr>
          </a:p>
          <a:p>
            <a:pPr indent="0" lvl="0" marL="0" rtl="0" algn="l">
              <a:lnSpc>
                <a:spcPct val="115000"/>
              </a:lnSpc>
              <a:spcBef>
                <a:spcPts val="1200"/>
              </a:spcBef>
              <a:spcAft>
                <a:spcPts val="0"/>
              </a:spcAft>
              <a:buNone/>
            </a:pPr>
            <a:r>
              <a:rPr lang="en" sz="1200">
                <a:solidFill>
                  <a:schemeClr val="dk2"/>
                </a:solidFill>
              </a:rPr>
              <a:t>In this project, using k-means cluster algorithm I separated the neighborhood into 10(Ten) different clusters and for 103 different lattitude and logitude from dataset, which have very-similar neighborhoods around them. Using the charts above results presented to a particular neighborhood based on average house prices and school rating have been made.</a:t>
            </a:r>
            <a:endParaRPr sz="1200">
              <a:solidFill>
                <a:schemeClr val="dk2"/>
              </a:solidFill>
            </a:endParaRPr>
          </a:p>
          <a:p>
            <a:pPr indent="0" lvl="0" marL="0" rtl="0" algn="l">
              <a:lnSpc>
                <a:spcPct val="115000"/>
              </a:lnSpc>
              <a:spcBef>
                <a:spcPts val="1200"/>
              </a:spcBef>
              <a:spcAft>
                <a:spcPts val="0"/>
              </a:spcAft>
              <a:buNone/>
            </a:pPr>
            <a:r>
              <a:rPr lang="en" sz="1200">
                <a:solidFill>
                  <a:schemeClr val="dk2"/>
                </a:solidFill>
              </a:rPr>
              <a:t>I feel rewarded with the efforts and believe this course with all the topics covered is well worthy of appreciation. This project has shown me a practical application to resolve a real situation that has impacting personal and financial impact using Data Science tools. The mapping with Folium is a very powerful technique to consolidate information and make the analysis and decision better with confidence.</a:t>
            </a:r>
            <a:endParaRPr sz="1200">
              <a:solidFill>
                <a:schemeClr val="dk2"/>
              </a:solidFill>
            </a:endParaRPr>
          </a:p>
          <a:p>
            <a:pPr indent="0" lvl="0" marL="0" rtl="0" algn="l">
              <a:lnSpc>
                <a:spcPct val="115000"/>
              </a:lnSpc>
              <a:spcBef>
                <a:spcPts val="1200"/>
              </a:spcBef>
              <a:spcAft>
                <a:spcPts val="0"/>
              </a:spcAft>
              <a:buNone/>
            </a:pPr>
            <a:r>
              <a:t/>
            </a:r>
            <a:endParaRPr sz="11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64" name="Shape 164"/>
        <p:cNvGrpSpPr/>
        <p:nvPr/>
      </p:nvGrpSpPr>
      <p:grpSpPr>
        <a:xfrm>
          <a:off x="0" y="0"/>
          <a:ext cx="0" cy="0"/>
          <a:chOff x="0" y="0"/>
          <a:chExt cx="0" cy="0"/>
        </a:xfrm>
      </p:grpSpPr>
      <p:pic>
        <p:nvPicPr>
          <p:cNvPr id="165" name="Google Shape;165;p28"/>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166" name="Google Shape;166;p28"/>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167" name="Google Shape;167;p28"/>
          <p:cNvSpPr txBox="1"/>
          <p:nvPr/>
        </p:nvSpPr>
        <p:spPr>
          <a:xfrm>
            <a:off x="3008450" y="12713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2200"/>
              </a:spcBef>
              <a:spcAft>
                <a:spcPts val="0"/>
              </a:spcAft>
              <a:buNone/>
            </a:pPr>
            <a:r>
              <a:rPr b="1" lang="en" sz="1250">
                <a:solidFill>
                  <a:schemeClr val="dk2"/>
                </a:solidFill>
              </a:rPr>
              <a:t>Future Works:</a:t>
            </a:r>
            <a:endParaRPr b="1" sz="1250">
              <a:solidFill>
                <a:schemeClr val="dk2"/>
              </a:solidFill>
            </a:endParaRPr>
          </a:p>
          <a:p>
            <a:pPr indent="0" lvl="0" marL="0" rtl="0" algn="l">
              <a:lnSpc>
                <a:spcPct val="115000"/>
              </a:lnSpc>
              <a:spcBef>
                <a:spcPts val="1200"/>
              </a:spcBef>
              <a:spcAft>
                <a:spcPts val="0"/>
              </a:spcAft>
              <a:buNone/>
            </a:pPr>
            <a:r>
              <a:rPr lang="en" sz="1200">
                <a:solidFill>
                  <a:schemeClr val="dk2"/>
                </a:solidFill>
              </a:rPr>
              <a:t>This project can be continued for making it more precise in terms to find best house in Scarborough. Best means on the basis of all required things(daily needs or things we need to live a better life) around and also in terms of cost effective.</a:t>
            </a:r>
            <a:endParaRPr sz="1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9"/>
          <p:cNvSpPr txBox="1"/>
          <p:nvPr/>
        </p:nvSpPr>
        <p:spPr>
          <a:xfrm>
            <a:off x="502575" y="0"/>
            <a:ext cx="7656300" cy="4737300"/>
          </a:xfrm>
          <a:prstGeom prst="rect">
            <a:avLst/>
          </a:prstGeom>
          <a:noFill/>
          <a:ln>
            <a:noFill/>
          </a:ln>
        </p:spPr>
        <p:txBody>
          <a:bodyPr anchorCtr="0" anchor="t" bIns="91425" lIns="91425" spcFirstLastPara="1" rIns="91425" wrap="square" tIns="91425">
            <a:noAutofit/>
          </a:bodyPr>
          <a:lstStyle/>
          <a:p>
            <a:pPr indent="0" lvl="0" marL="0" rtl="0" algn="l">
              <a:spcBef>
                <a:spcPts val="2200"/>
              </a:spcBef>
              <a:spcAft>
                <a:spcPts val="0"/>
              </a:spcAft>
              <a:buNone/>
            </a:pPr>
            <a:r>
              <a:rPr b="1" lang="en" sz="1850">
                <a:solidFill>
                  <a:schemeClr val="dk2"/>
                </a:solidFill>
              </a:rPr>
              <a:t>Libraries Which were Used to Develope the Project:</a:t>
            </a:r>
            <a:endParaRPr b="1" sz="1850">
              <a:solidFill>
                <a:schemeClr val="dk2"/>
              </a:solidFill>
            </a:endParaRPr>
          </a:p>
          <a:p>
            <a:pPr indent="0" lvl="0" marL="584200" marR="584200" rtl="0" algn="l">
              <a:lnSpc>
                <a:spcPct val="115000"/>
              </a:lnSpc>
              <a:spcBef>
                <a:spcPts val="1100"/>
              </a:spcBef>
              <a:spcAft>
                <a:spcPts val="0"/>
              </a:spcAft>
              <a:buNone/>
            </a:pPr>
            <a:r>
              <a:rPr lang="en" sz="1100">
                <a:solidFill>
                  <a:schemeClr val="dk2"/>
                </a:solidFill>
              </a:rPr>
              <a:t>Pandas: For creating and manipulating dataframes.</a:t>
            </a:r>
            <a:endParaRPr sz="1100">
              <a:solidFill>
                <a:schemeClr val="dk2"/>
              </a:solidFill>
            </a:endParaRPr>
          </a:p>
          <a:p>
            <a:pPr indent="0" lvl="0" marL="584200" marR="584200" rtl="0" algn="l">
              <a:lnSpc>
                <a:spcPct val="115000"/>
              </a:lnSpc>
              <a:spcBef>
                <a:spcPts val="2300"/>
              </a:spcBef>
              <a:spcAft>
                <a:spcPts val="0"/>
              </a:spcAft>
              <a:buNone/>
            </a:pPr>
            <a:r>
              <a:rPr lang="en" sz="1100">
                <a:solidFill>
                  <a:schemeClr val="dk2"/>
                </a:solidFill>
              </a:rPr>
              <a:t>Folium: Python visualization library would be used to visualize the neighborhoods cluster distribution of using interactive leaflet map.</a:t>
            </a:r>
            <a:endParaRPr sz="1100">
              <a:solidFill>
                <a:schemeClr val="dk2"/>
              </a:solidFill>
            </a:endParaRPr>
          </a:p>
          <a:p>
            <a:pPr indent="0" lvl="0" marL="584200" marR="584200" rtl="0" algn="l">
              <a:lnSpc>
                <a:spcPct val="115000"/>
              </a:lnSpc>
              <a:spcBef>
                <a:spcPts val="2300"/>
              </a:spcBef>
              <a:spcAft>
                <a:spcPts val="0"/>
              </a:spcAft>
              <a:buNone/>
            </a:pPr>
            <a:r>
              <a:rPr lang="en" sz="1100">
                <a:solidFill>
                  <a:schemeClr val="dk2"/>
                </a:solidFill>
              </a:rPr>
              <a:t>Scikit Learn: For importing k-means clustering.</a:t>
            </a:r>
            <a:endParaRPr sz="1100">
              <a:solidFill>
                <a:schemeClr val="dk2"/>
              </a:solidFill>
            </a:endParaRPr>
          </a:p>
          <a:p>
            <a:pPr indent="0" lvl="0" marL="584200" marR="584200" rtl="0" algn="l">
              <a:lnSpc>
                <a:spcPct val="115000"/>
              </a:lnSpc>
              <a:spcBef>
                <a:spcPts val="2300"/>
              </a:spcBef>
              <a:spcAft>
                <a:spcPts val="0"/>
              </a:spcAft>
              <a:buNone/>
            </a:pPr>
            <a:r>
              <a:rPr lang="en" sz="1100">
                <a:solidFill>
                  <a:schemeClr val="dk2"/>
                </a:solidFill>
              </a:rPr>
              <a:t>JSON: Library to handle JSON files.</a:t>
            </a:r>
            <a:endParaRPr sz="1100">
              <a:solidFill>
                <a:schemeClr val="dk2"/>
              </a:solidFill>
            </a:endParaRPr>
          </a:p>
          <a:p>
            <a:pPr indent="0" lvl="0" marL="584200" marR="584200" rtl="0" algn="l">
              <a:lnSpc>
                <a:spcPct val="115000"/>
              </a:lnSpc>
              <a:spcBef>
                <a:spcPts val="2300"/>
              </a:spcBef>
              <a:spcAft>
                <a:spcPts val="0"/>
              </a:spcAft>
              <a:buNone/>
            </a:pPr>
            <a:r>
              <a:rPr lang="en" sz="1100">
                <a:solidFill>
                  <a:schemeClr val="dk2"/>
                </a:solidFill>
              </a:rPr>
              <a:t>XML: To separate data from presentation and XML stores data in plain text format.</a:t>
            </a:r>
            <a:endParaRPr sz="1100">
              <a:solidFill>
                <a:schemeClr val="dk2"/>
              </a:solidFill>
            </a:endParaRPr>
          </a:p>
          <a:p>
            <a:pPr indent="0" lvl="0" marL="584200" marR="584200" rtl="0" algn="l">
              <a:lnSpc>
                <a:spcPct val="115000"/>
              </a:lnSpc>
              <a:spcBef>
                <a:spcPts val="2300"/>
              </a:spcBef>
              <a:spcAft>
                <a:spcPts val="0"/>
              </a:spcAft>
              <a:buNone/>
            </a:pPr>
            <a:r>
              <a:rPr lang="en" sz="1100">
                <a:solidFill>
                  <a:schemeClr val="dk2"/>
                </a:solidFill>
              </a:rPr>
              <a:t>Geocoder: To retrieve Location Data.</a:t>
            </a:r>
            <a:endParaRPr sz="1100">
              <a:solidFill>
                <a:schemeClr val="dk2"/>
              </a:solidFill>
            </a:endParaRPr>
          </a:p>
          <a:p>
            <a:pPr indent="0" lvl="0" marL="584200" marR="584200" rtl="0" algn="l">
              <a:lnSpc>
                <a:spcPct val="115000"/>
              </a:lnSpc>
              <a:spcBef>
                <a:spcPts val="2300"/>
              </a:spcBef>
              <a:spcAft>
                <a:spcPts val="0"/>
              </a:spcAft>
              <a:buNone/>
            </a:pPr>
            <a:r>
              <a:rPr lang="en" sz="1100">
                <a:solidFill>
                  <a:schemeClr val="dk2"/>
                </a:solidFill>
              </a:rPr>
              <a:t>Beautiful Soup and Requests: To scrap and library to handle http requests.</a:t>
            </a:r>
            <a:endParaRPr sz="1100">
              <a:solidFill>
                <a:schemeClr val="dk2"/>
              </a:solidFill>
            </a:endParaRPr>
          </a:p>
          <a:p>
            <a:pPr indent="0" lvl="0" marL="584200" marR="584200" rtl="0" algn="l">
              <a:lnSpc>
                <a:spcPct val="115000"/>
              </a:lnSpc>
              <a:spcBef>
                <a:spcPts val="2300"/>
              </a:spcBef>
              <a:spcAft>
                <a:spcPts val="1100"/>
              </a:spcAft>
              <a:buNone/>
            </a:pPr>
            <a:r>
              <a:rPr lang="en" sz="1100">
                <a:solidFill>
                  <a:schemeClr val="dk2"/>
                </a:solidFill>
              </a:rPr>
              <a:t>Matplotlib: Python Plotting Module.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4"/>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GOOOAL!</a:t>
            </a:r>
            <a:endParaRPr sz="2400"/>
          </a:p>
        </p:txBody>
      </p:sp>
      <p:sp>
        <p:nvSpPr>
          <p:cNvPr id="79" name="Google Shape;79;p14"/>
          <p:cNvSpPr txBox="1"/>
          <p:nvPr>
            <p:ph idx="4294967295" type="title"/>
          </p:nvPr>
        </p:nvSpPr>
        <p:spPr>
          <a:xfrm>
            <a:off x="535775" y="1480150"/>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2"/>
              </a:buClr>
              <a:buSzPts val="1100"/>
              <a:buFont typeface="Arial"/>
              <a:buNone/>
            </a:pPr>
            <a:r>
              <a:rPr b="0" lang="en" sz="1700">
                <a:latin typeface="Arial"/>
                <a:ea typeface="Arial"/>
                <a:cs typeface="Arial"/>
                <a:sym typeface="Arial"/>
              </a:rPr>
              <a:t>Lots of people are migrating to various states of Canada and needed lots of research for good housing prices and reputated schools for their children. This project is for those people who are looking for better neighborhoods. For ease of accessing to Cafe, School, Super market, medical shops, grocery shops, mall, theatre, hospital, like minded people, etc.</a:t>
            </a:r>
            <a:endParaRPr sz="2300">
              <a:latin typeface="Lato"/>
              <a:ea typeface="Lato"/>
              <a:cs typeface="Lato"/>
              <a:sym typeface="Lato"/>
            </a:endParaRPr>
          </a:p>
        </p:txBody>
      </p:sp>
      <p:pic>
        <p:nvPicPr>
          <p:cNvPr descr="Book titled, &quot;Made To Stick,&quot; standing on its side" id="80" name="Google Shape;80;p14"/>
          <p:cNvPicPr preferRelativeResize="0"/>
          <p:nvPr/>
        </p:nvPicPr>
        <p:blipFill>
          <a:blip r:embed="rId3">
            <a:alphaModFix/>
          </a:blip>
          <a:stretch>
            <a:fillRect/>
          </a:stretch>
        </p:blipFill>
        <p:spPr>
          <a:xfrm>
            <a:off x="7343776" y="2804500"/>
            <a:ext cx="1572275" cy="2051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84" name="Shape 84"/>
        <p:cNvGrpSpPr/>
        <p:nvPr/>
      </p:nvGrpSpPr>
      <p:grpSpPr>
        <a:xfrm>
          <a:off x="0" y="0"/>
          <a:ext cx="0" cy="0"/>
          <a:chOff x="0" y="0"/>
          <a:chExt cx="0" cy="0"/>
        </a:xfrm>
      </p:grpSpPr>
      <p:pic>
        <p:nvPicPr>
          <p:cNvPr id="85" name="Google Shape;85;p15"/>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86" name="Google Shape;86;p15"/>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87" name="Google Shape;87;p15"/>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1. Intro</a:t>
            </a:r>
            <a:endParaRPr b="1" sz="3000">
              <a:solidFill>
                <a:schemeClr val="lt2"/>
              </a:solidFill>
              <a:latin typeface="Raleway"/>
              <a:ea typeface="Raleway"/>
              <a:cs typeface="Raleway"/>
              <a:sym typeface="Raleway"/>
            </a:endParaRPr>
          </a:p>
        </p:txBody>
      </p:sp>
      <p:sp>
        <p:nvSpPr>
          <p:cNvPr id="88" name="Google Shape;88;p15"/>
          <p:cNvSpPr txBox="1"/>
          <p:nvPr>
            <p:ph idx="4294967295" type="body"/>
          </p:nvPr>
        </p:nvSpPr>
        <p:spPr>
          <a:xfrm>
            <a:off x="2855550" y="1377480"/>
            <a:ext cx="34329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aleway"/>
                <a:ea typeface="Raleway"/>
                <a:cs typeface="Raleway"/>
                <a:sym typeface="Raleway"/>
              </a:rPr>
              <a:t>Choose one approach</a:t>
            </a:r>
            <a:r>
              <a:rPr lang="en" sz="1200">
                <a:latin typeface="Raleway"/>
                <a:ea typeface="Raleway"/>
                <a:cs typeface="Raleway"/>
                <a:sym typeface="Raleway"/>
              </a:rPr>
              <a:t> to grab the audience’s attention right from the start: </a:t>
            </a:r>
            <a:r>
              <a:rPr lang="en" sz="1200">
                <a:solidFill>
                  <a:schemeClr val="dk2"/>
                </a:solidFill>
                <a:latin typeface="Raleway"/>
                <a:ea typeface="Raleway"/>
                <a:cs typeface="Raleway"/>
                <a:sym typeface="Raleway"/>
              </a:rPr>
              <a:t>unexpected, emotional, or simple.</a:t>
            </a:r>
            <a:endParaRPr sz="1200">
              <a:solidFill>
                <a:schemeClr val="dk2"/>
              </a:solidFill>
              <a:latin typeface="Raleway"/>
              <a:ea typeface="Raleway"/>
              <a:cs typeface="Raleway"/>
              <a:sym typeface="Raleway"/>
            </a:endParaRPr>
          </a:p>
          <a:p>
            <a:pPr indent="-317500" lvl="0" marL="457200" rtl="0" algn="l">
              <a:spcBef>
                <a:spcPts val="16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DATA COLLECTION</a:t>
            </a:r>
            <a:br>
              <a:rPr lang="en" sz="1400">
                <a:latin typeface="Raleway"/>
                <a:ea typeface="Raleway"/>
                <a:cs typeface="Raleway"/>
                <a:sym typeface="Raleway"/>
              </a:rPr>
            </a:br>
            <a:r>
              <a:rPr lang="en" sz="1200">
                <a:solidFill>
                  <a:schemeClr val="dk2"/>
                </a:solidFill>
                <a:latin typeface="Raleway"/>
                <a:ea typeface="Raleway"/>
                <a:cs typeface="Raleway"/>
                <a:sym typeface="Raleway"/>
              </a:rPr>
              <a:t>Highlight what’s new, unusual, or</a:t>
            </a:r>
            <a:r>
              <a:rPr lang="en" sz="1200">
                <a:latin typeface="Raleway"/>
                <a:ea typeface="Raleway"/>
                <a:cs typeface="Raleway"/>
                <a:sym typeface="Raleway"/>
              </a:rPr>
              <a:t> </a:t>
            </a:r>
            <a:r>
              <a:rPr lang="en" sz="1200">
                <a:solidFill>
                  <a:schemeClr val="dk2"/>
                </a:solidFill>
                <a:latin typeface="Raleway"/>
                <a:ea typeface="Raleway"/>
                <a:cs typeface="Raleway"/>
                <a:sym typeface="Raleway"/>
              </a:rPr>
              <a:t>surprising.</a:t>
            </a: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METHODOLOGY</a:t>
            </a:r>
            <a:br>
              <a:rPr lang="en" sz="1400">
                <a:latin typeface="Raleway"/>
                <a:ea typeface="Raleway"/>
                <a:cs typeface="Raleway"/>
                <a:sym typeface="Raleway"/>
              </a:rPr>
            </a:br>
            <a:r>
              <a:rPr lang="en" sz="1200">
                <a:latin typeface="Raleway"/>
                <a:ea typeface="Raleway"/>
                <a:cs typeface="Raleway"/>
                <a:sym typeface="Raleway"/>
              </a:rPr>
              <a:t>A little behind the scenes</a:t>
            </a:r>
            <a:endParaRPr sz="1200">
              <a:latin typeface="Raleway"/>
              <a:ea typeface="Raleway"/>
              <a:cs typeface="Raleway"/>
              <a:sym typeface="Raleway"/>
            </a:endParaRPr>
          </a:p>
          <a:p>
            <a:pPr indent="-317500" lvl="0" marL="457200" rtl="0" algn="l">
              <a:spcBef>
                <a:spcPts val="1000"/>
              </a:spcBef>
              <a:spcAft>
                <a:spcPts val="1000"/>
              </a:spcAft>
              <a:buClr>
                <a:schemeClr val="dk1"/>
              </a:buClr>
              <a:buSzPts val="1400"/>
              <a:buFont typeface="Raleway"/>
              <a:buChar char="➔"/>
            </a:pPr>
            <a:r>
              <a:rPr b="1" lang="en" sz="1400">
                <a:solidFill>
                  <a:schemeClr val="dk1"/>
                </a:solidFill>
                <a:latin typeface="Raleway"/>
                <a:ea typeface="Raleway"/>
                <a:cs typeface="Raleway"/>
                <a:sym typeface="Raleway"/>
              </a:rPr>
              <a:t>RESULTS</a:t>
            </a:r>
            <a:br>
              <a:rPr lang="en" sz="1400">
                <a:latin typeface="Raleway"/>
                <a:ea typeface="Raleway"/>
                <a:cs typeface="Raleway"/>
                <a:sym typeface="Raleway"/>
              </a:rPr>
            </a:br>
            <a:r>
              <a:rPr lang="en" sz="1200">
                <a:latin typeface="Raleway"/>
                <a:ea typeface="Raleway"/>
                <a:cs typeface="Raleway"/>
                <a:sym typeface="Raleway"/>
              </a:rPr>
              <a:t>Final outcome </a:t>
            </a:r>
            <a:endParaRPr sz="1200">
              <a:solidFill>
                <a:schemeClr val="dk2"/>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6"/>
          <p:cNvSpPr txBox="1"/>
          <p:nvPr/>
        </p:nvSpPr>
        <p:spPr>
          <a:xfrm>
            <a:off x="490375" y="1071750"/>
            <a:ext cx="7518900" cy="364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2500">
                <a:solidFill>
                  <a:srgbClr val="FF9900"/>
                </a:solidFill>
              </a:rPr>
              <a:t>We </a:t>
            </a:r>
            <a:r>
              <a:rPr b="1" lang="en" sz="2500">
                <a:solidFill>
                  <a:srgbClr val="FF9900"/>
                </a:solidFill>
              </a:rPr>
              <a:t>Will use Scarborough dataset which we scrapped from wikipedia . Dataset consisting of latitude and longitude, Postal Code of the neighborhood.</a:t>
            </a:r>
            <a:endParaRPr b="1" sz="2500">
              <a:solidFill>
                <a:srgbClr val="FF9900"/>
              </a:solidFill>
            </a:endParaRPr>
          </a:p>
          <a:p>
            <a:pPr indent="0" lvl="0" marL="0" rtl="0" algn="l">
              <a:lnSpc>
                <a:spcPct val="115000"/>
              </a:lnSpc>
              <a:spcBef>
                <a:spcPts val="1200"/>
              </a:spcBef>
              <a:spcAft>
                <a:spcPts val="0"/>
              </a:spcAft>
              <a:buNone/>
            </a:pPr>
            <a:r>
              <a:t/>
            </a:r>
            <a:endParaRPr b="1" sz="2500">
              <a:solidFill>
                <a:srgbClr val="FF9900"/>
              </a:solidFill>
            </a:endParaRPr>
          </a:p>
          <a:p>
            <a:pPr indent="0" lvl="0" marL="0" rtl="0" algn="l">
              <a:lnSpc>
                <a:spcPct val="115000"/>
              </a:lnSpc>
              <a:spcBef>
                <a:spcPts val="1200"/>
              </a:spcBef>
              <a:spcAft>
                <a:spcPts val="0"/>
              </a:spcAft>
              <a:buNone/>
            </a:pPr>
            <a:r>
              <a:t/>
            </a:r>
            <a:endParaRPr b="1" sz="2500">
              <a:solidFill>
                <a:srgbClr val="FF9900"/>
              </a:solidFill>
            </a:endParaRPr>
          </a:p>
          <a:p>
            <a:pPr indent="0" lvl="0" marL="0" rtl="0" algn="l">
              <a:lnSpc>
                <a:spcPct val="115000"/>
              </a:lnSpc>
              <a:spcBef>
                <a:spcPts val="1200"/>
              </a:spcBef>
              <a:spcAft>
                <a:spcPts val="0"/>
              </a:spcAft>
              <a:buNone/>
            </a:pPr>
            <a:r>
              <a:t/>
            </a:r>
            <a:endParaRPr sz="1200">
              <a:solidFill>
                <a:srgbClr val="FF0000"/>
              </a:solidFill>
            </a:endParaRPr>
          </a:p>
          <a:p>
            <a:pPr indent="0" lvl="0" marL="0" rtl="0" algn="l">
              <a:lnSpc>
                <a:spcPct val="115000"/>
              </a:lnSpc>
              <a:spcBef>
                <a:spcPts val="1200"/>
              </a:spcBef>
              <a:spcAft>
                <a:spcPts val="0"/>
              </a:spcAft>
              <a:buNone/>
            </a:pPr>
            <a:r>
              <a:t/>
            </a:r>
            <a:endParaRPr sz="1200">
              <a:solidFill>
                <a:srgbClr val="FF0000"/>
              </a:solidFill>
            </a:endParaRPr>
          </a:p>
          <a:p>
            <a:pPr indent="0" lvl="0" marL="0" rtl="0" algn="l">
              <a:lnSpc>
                <a:spcPct val="115000"/>
              </a:lnSpc>
              <a:spcBef>
                <a:spcPts val="1200"/>
              </a:spcBef>
              <a:spcAft>
                <a:spcPts val="0"/>
              </a:spcAft>
              <a:buNone/>
            </a:pPr>
            <a:r>
              <a:t/>
            </a:r>
            <a:endParaRPr sz="1200">
              <a:solidFill>
                <a:srgbClr val="FF0000"/>
              </a:solidFill>
            </a:endParaRPr>
          </a:p>
          <a:p>
            <a:pPr indent="0" lvl="0" marL="0" rtl="0" algn="l">
              <a:lnSpc>
                <a:spcPct val="115000"/>
              </a:lnSpc>
              <a:spcBef>
                <a:spcPts val="1200"/>
              </a:spcBef>
              <a:spcAft>
                <a:spcPts val="0"/>
              </a:spcAft>
              <a:buNone/>
            </a:pPr>
            <a:r>
              <a:rPr lang="en" sz="1200">
                <a:solidFill>
                  <a:srgbClr val="FF0000"/>
                </a:solidFill>
              </a:rPr>
              <a:t>Data Link: </a:t>
            </a:r>
            <a:r>
              <a:rPr lang="en" sz="1200" u="sng">
                <a:solidFill>
                  <a:srgbClr val="FF0000"/>
                </a:solidFill>
                <a:hlinkClick r:id="rId3"/>
              </a:rPr>
              <a:t>https://en.wikipedia.org/wiki/List_of_postal_codes_of_Canada:_M</a:t>
            </a:r>
            <a:endParaRPr b="1" sz="2600">
              <a:solidFill>
                <a:srgbClr val="FF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7"/>
          <p:cNvSpPr txBox="1"/>
          <p:nvPr/>
        </p:nvSpPr>
        <p:spPr>
          <a:xfrm>
            <a:off x="1362150" y="544800"/>
            <a:ext cx="5405100" cy="4053900"/>
          </a:xfrm>
          <a:prstGeom prst="rect">
            <a:avLst/>
          </a:prstGeom>
          <a:noFill/>
          <a:ln>
            <a:noFill/>
          </a:ln>
        </p:spPr>
        <p:txBody>
          <a:bodyPr anchorCtr="0" anchor="t" bIns="91425" lIns="91425" spcFirstLastPara="1" rIns="91425" wrap="square" tIns="91425">
            <a:noAutofit/>
          </a:bodyPr>
          <a:lstStyle/>
          <a:p>
            <a:pPr indent="0" lvl="0" marL="0" rtl="0" algn="l">
              <a:spcBef>
                <a:spcPts val="2200"/>
              </a:spcBef>
              <a:spcAft>
                <a:spcPts val="0"/>
              </a:spcAft>
              <a:buNone/>
            </a:pPr>
            <a:r>
              <a:rPr b="1" lang="en" sz="1550" u="sng">
                <a:solidFill>
                  <a:srgbClr val="FF9900"/>
                </a:solidFill>
              </a:rPr>
              <a:t>Foursquare API Data:</a:t>
            </a:r>
            <a:endParaRPr b="1" sz="1550" u="sng">
              <a:solidFill>
                <a:srgbClr val="FF9900"/>
              </a:solidFill>
            </a:endParaRPr>
          </a:p>
          <a:p>
            <a:pPr indent="0" lvl="0" marL="0" rtl="0" algn="l">
              <a:lnSpc>
                <a:spcPct val="115000"/>
              </a:lnSpc>
              <a:spcBef>
                <a:spcPts val="1200"/>
              </a:spcBef>
              <a:spcAft>
                <a:spcPts val="0"/>
              </a:spcAft>
              <a:buNone/>
            </a:pPr>
            <a:r>
              <a:rPr lang="en" sz="1300">
                <a:solidFill>
                  <a:srgbClr val="FF9900"/>
                </a:solidFill>
              </a:rPr>
              <a:t>We will n</a:t>
            </a:r>
            <a:r>
              <a:rPr lang="en">
                <a:solidFill>
                  <a:srgbClr val="FF9900"/>
                </a:solidFill>
              </a:rPr>
              <a:t>eed data about different venues in different neighborhoods of that specific borough. In order to gain that information we will use "Foursquare" locational information. Foursquare is a location data provider with information about all manner of venues and events within an area of interest. Such information includes venue names, locations, menus and even photos. As such, the foursquare location platform will be used as the sole data source since all the stated required information can be obtained through the API.</a:t>
            </a:r>
            <a:endParaRPr>
              <a:solidFill>
                <a:srgbClr val="FF99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02" name="Shape 102"/>
        <p:cNvGrpSpPr/>
        <p:nvPr/>
      </p:nvGrpSpPr>
      <p:grpSpPr>
        <a:xfrm>
          <a:off x="0" y="0"/>
          <a:ext cx="0" cy="0"/>
          <a:chOff x="0" y="0"/>
          <a:chExt cx="0" cy="0"/>
        </a:xfrm>
      </p:grpSpPr>
      <p:sp>
        <p:nvSpPr>
          <p:cNvPr id="103" name="Google Shape;103;p18"/>
          <p:cNvSpPr txBox="1"/>
          <p:nvPr/>
        </p:nvSpPr>
        <p:spPr>
          <a:xfrm>
            <a:off x="937150" y="174350"/>
            <a:ext cx="5873700" cy="385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600">
                <a:solidFill>
                  <a:schemeClr val="dk2"/>
                </a:solidFill>
              </a:rPr>
              <a:t>The data retrieved from Foursquare contained information of venues within a specified distance of the longitude and latitude of the postcodes. </a:t>
            </a:r>
            <a:r>
              <a:rPr b="1" lang="en" sz="1600">
                <a:solidFill>
                  <a:schemeClr val="dk2"/>
                </a:solidFill>
              </a:rPr>
              <a:t>The information obtained per venue as follows:</a:t>
            </a:r>
            <a:endParaRPr b="1" sz="1600">
              <a:solidFill>
                <a:schemeClr val="dk2"/>
              </a:solidFill>
            </a:endParaRPr>
          </a:p>
          <a:p>
            <a:pPr indent="0" lvl="0" marL="0" rtl="0" algn="l">
              <a:lnSpc>
                <a:spcPct val="115000"/>
              </a:lnSpc>
              <a:spcBef>
                <a:spcPts val="0"/>
              </a:spcBef>
              <a:spcAft>
                <a:spcPts val="0"/>
              </a:spcAft>
              <a:buNone/>
            </a:pPr>
            <a:r>
              <a:rPr lang="en" sz="1550">
                <a:solidFill>
                  <a:schemeClr val="dk2"/>
                </a:solidFill>
                <a:highlight>
                  <a:srgbClr val="FFFFFF"/>
                </a:highlight>
              </a:rPr>
              <a:t>1. Neighborhood</a:t>
            </a:r>
            <a:endParaRPr sz="1550">
              <a:solidFill>
                <a:schemeClr val="dk2"/>
              </a:solidFill>
              <a:highlight>
                <a:srgbClr val="FFFFFF"/>
              </a:highlight>
            </a:endParaRPr>
          </a:p>
          <a:p>
            <a:pPr indent="0" lvl="0" marL="0" rtl="0" algn="l">
              <a:lnSpc>
                <a:spcPct val="115000"/>
              </a:lnSpc>
              <a:spcBef>
                <a:spcPts val="0"/>
              </a:spcBef>
              <a:spcAft>
                <a:spcPts val="0"/>
              </a:spcAft>
              <a:buNone/>
            </a:pPr>
            <a:r>
              <a:rPr lang="en" sz="1550">
                <a:solidFill>
                  <a:schemeClr val="dk2"/>
                </a:solidFill>
                <a:highlight>
                  <a:srgbClr val="FFFFFF"/>
                </a:highlight>
              </a:rPr>
              <a:t>2. Neighborhood Latitude</a:t>
            </a:r>
            <a:endParaRPr sz="1550">
              <a:solidFill>
                <a:schemeClr val="dk2"/>
              </a:solidFill>
              <a:highlight>
                <a:srgbClr val="FFFFFF"/>
              </a:highlight>
            </a:endParaRPr>
          </a:p>
          <a:p>
            <a:pPr indent="0" lvl="0" marL="0" rtl="0" algn="l">
              <a:lnSpc>
                <a:spcPct val="115000"/>
              </a:lnSpc>
              <a:spcBef>
                <a:spcPts val="0"/>
              </a:spcBef>
              <a:spcAft>
                <a:spcPts val="0"/>
              </a:spcAft>
              <a:buNone/>
            </a:pPr>
            <a:r>
              <a:rPr lang="en" sz="1550">
                <a:solidFill>
                  <a:schemeClr val="dk2"/>
                </a:solidFill>
                <a:highlight>
                  <a:srgbClr val="FFFFFF"/>
                </a:highlight>
              </a:rPr>
              <a:t>3. Neighborhood Longitude</a:t>
            </a:r>
            <a:endParaRPr sz="1550">
              <a:solidFill>
                <a:schemeClr val="dk2"/>
              </a:solidFill>
              <a:highlight>
                <a:srgbClr val="FFFFFF"/>
              </a:highlight>
            </a:endParaRPr>
          </a:p>
          <a:p>
            <a:pPr indent="0" lvl="0" marL="0" rtl="0" algn="l">
              <a:lnSpc>
                <a:spcPct val="115000"/>
              </a:lnSpc>
              <a:spcBef>
                <a:spcPts val="0"/>
              </a:spcBef>
              <a:spcAft>
                <a:spcPts val="0"/>
              </a:spcAft>
              <a:buNone/>
            </a:pPr>
            <a:r>
              <a:rPr lang="en" sz="1550">
                <a:solidFill>
                  <a:schemeClr val="dk2"/>
                </a:solidFill>
                <a:highlight>
                  <a:srgbClr val="FFFFFF"/>
                </a:highlight>
              </a:rPr>
              <a:t>4. Venue</a:t>
            </a:r>
            <a:endParaRPr sz="1550">
              <a:solidFill>
                <a:schemeClr val="dk2"/>
              </a:solidFill>
              <a:highlight>
                <a:srgbClr val="FFFFFF"/>
              </a:highlight>
            </a:endParaRPr>
          </a:p>
          <a:p>
            <a:pPr indent="0" lvl="0" marL="0" rtl="0" algn="l">
              <a:lnSpc>
                <a:spcPct val="115000"/>
              </a:lnSpc>
              <a:spcBef>
                <a:spcPts val="0"/>
              </a:spcBef>
              <a:spcAft>
                <a:spcPts val="0"/>
              </a:spcAft>
              <a:buNone/>
            </a:pPr>
            <a:r>
              <a:rPr lang="en" sz="1550">
                <a:solidFill>
                  <a:schemeClr val="dk2"/>
                </a:solidFill>
                <a:highlight>
                  <a:srgbClr val="FFFFFF"/>
                </a:highlight>
              </a:rPr>
              <a:t>5. Name of the venue e.g. the name of a store or restaurant</a:t>
            </a:r>
            <a:endParaRPr sz="1550">
              <a:solidFill>
                <a:schemeClr val="dk2"/>
              </a:solidFill>
              <a:highlight>
                <a:srgbClr val="FFFFFF"/>
              </a:highlight>
            </a:endParaRPr>
          </a:p>
          <a:p>
            <a:pPr indent="0" lvl="0" marL="0" rtl="0" algn="l">
              <a:lnSpc>
                <a:spcPct val="115000"/>
              </a:lnSpc>
              <a:spcBef>
                <a:spcPts val="0"/>
              </a:spcBef>
              <a:spcAft>
                <a:spcPts val="0"/>
              </a:spcAft>
              <a:buNone/>
            </a:pPr>
            <a:r>
              <a:rPr lang="en" sz="1550">
                <a:solidFill>
                  <a:schemeClr val="dk2"/>
                </a:solidFill>
                <a:highlight>
                  <a:srgbClr val="FFFFFF"/>
                </a:highlight>
              </a:rPr>
              <a:t>6. Venue Latitude</a:t>
            </a:r>
            <a:endParaRPr sz="1550">
              <a:solidFill>
                <a:schemeClr val="dk2"/>
              </a:solidFill>
              <a:highlight>
                <a:srgbClr val="FFFFFF"/>
              </a:highlight>
            </a:endParaRPr>
          </a:p>
          <a:p>
            <a:pPr indent="0" lvl="0" marL="0" rtl="0" algn="l">
              <a:lnSpc>
                <a:spcPct val="115000"/>
              </a:lnSpc>
              <a:spcBef>
                <a:spcPts val="0"/>
              </a:spcBef>
              <a:spcAft>
                <a:spcPts val="0"/>
              </a:spcAft>
              <a:buNone/>
            </a:pPr>
            <a:r>
              <a:rPr lang="en" sz="1550">
                <a:solidFill>
                  <a:schemeClr val="dk2"/>
                </a:solidFill>
                <a:highlight>
                  <a:srgbClr val="FFFFFF"/>
                </a:highlight>
              </a:rPr>
              <a:t>7. Venue Longitude</a:t>
            </a:r>
            <a:endParaRPr sz="1950">
              <a:solidFill>
                <a:schemeClr val="dk2"/>
              </a:solidFill>
              <a:highlight>
                <a:srgbClr val="FFFFFF"/>
              </a:highlight>
            </a:endParaRPr>
          </a:p>
          <a:p>
            <a:pPr indent="0" lvl="0" marL="0" rtl="0" algn="l">
              <a:lnSpc>
                <a:spcPct val="115000"/>
              </a:lnSpc>
              <a:spcBef>
                <a:spcPts val="0"/>
              </a:spcBef>
              <a:spcAft>
                <a:spcPts val="0"/>
              </a:spcAft>
              <a:buNone/>
            </a:pPr>
            <a:r>
              <a:rPr lang="en" sz="1550">
                <a:solidFill>
                  <a:schemeClr val="dk2"/>
                </a:solidFill>
                <a:highlight>
                  <a:srgbClr val="FFFFFF"/>
                </a:highlight>
              </a:rPr>
              <a:t>8. Venue Category</a:t>
            </a:r>
            <a:endParaRPr sz="1550">
              <a:solidFill>
                <a:schemeClr val="dk2"/>
              </a:solidFill>
              <a:highlight>
                <a:srgbClr val="FFFFFF"/>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7" name="Shape 107"/>
        <p:cNvGrpSpPr/>
        <p:nvPr/>
      </p:nvGrpSpPr>
      <p:grpSpPr>
        <a:xfrm>
          <a:off x="0" y="0"/>
          <a:ext cx="0" cy="0"/>
          <a:chOff x="0" y="0"/>
          <a:chExt cx="0" cy="0"/>
        </a:xfrm>
      </p:grpSpPr>
      <p:pic>
        <p:nvPicPr>
          <p:cNvPr descr="Map%20of%20Scarborough.png" id="108" name="Google Shape;108;p19"/>
          <p:cNvPicPr preferRelativeResize="0"/>
          <p:nvPr/>
        </p:nvPicPr>
        <p:blipFill>
          <a:blip r:embed="rId3">
            <a:alphaModFix/>
          </a:blip>
          <a:stretch>
            <a:fillRect/>
          </a:stretch>
        </p:blipFill>
        <p:spPr>
          <a:xfrm>
            <a:off x="712800" y="904475"/>
            <a:ext cx="7078725" cy="3904425"/>
          </a:xfrm>
          <a:prstGeom prst="rect">
            <a:avLst/>
          </a:prstGeom>
          <a:noFill/>
          <a:ln>
            <a:noFill/>
          </a:ln>
        </p:spPr>
      </p:pic>
      <p:sp>
        <p:nvSpPr>
          <p:cNvPr id="109" name="Google Shape;109;p19"/>
          <p:cNvSpPr txBox="1"/>
          <p:nvPr/>
        </p:nvSpPr>
        <p:spPr>
          <a:xfrm>
            <a:off x="850000" y="54500"/>
            <a:ext cx="6941400" cy="43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2"/>
              </a:buClr>
              <a:buSzPts val="1100"/>
              <a:buFont typeface="Arial"/>
              <a:buNone/>
            </a:pPr>
            <a:r>
              <a:rPr b="1" i="1" lang="en" sz="1900">
                <a:solidFill>
                  <a:schemeClr val="dk2"/>
                </a:solidFill>
              </a:rPr>
              <a:t>Map Marking All Scarborough Neighborhoods</a:t>
            </a:r>
            <a:endParaRPr b="1" i="1" sz="2300">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3" name="Shape 113"/>
        <p:cNvGrpSpPr/>
        <p:nvPr/>
      </p:nvGrpSpPr>
      <p:grpSpPr>
        <a:xfrm>
          <a:off x="0" y="0"/>
          <a:ext cx="0" cy="0"/>
          <a:chOff x="0" y="0"/>
          <a:chExt cx="0" cy="0"/>
        </a:xfrm>
      </p:grpSpPr>
      <p:pic>
        <p:nvPicPr>
          <p:cNvPr id="114" name="Google Shape;114;p20"/>
          <p:cNvPicPr preferRelativeResize="0"/>
          <p:nvPr/>
        </p:nvPicPr>
        <p:blipFill>
          <a:blip r:embed="rId3">
            <a:alphaModFix/>
          </a:blip>
          <a:stretch>
            <a:fillRect/>
          </a:stretch>
        </p:blipFill>
        <p:spPr>
          <a:xfrm>
            <a:off x="479200" y="1062225"/>
            <a:ext cx="8452600" cy="3332750"/>
          </a:xfrm>
          <a:prstGeom prst="rect">
            <a:avLst/>
          </a:prstGeom>
          <a:noFill/>
          <a:ln>
            <a:noFill/>
          </a:ln>
        </p:spPr>
      </p:pic>
      <p:sp>
        <p:nvSpPr>
          <p:cNvPr id="115" name="Google Shape;115;p20"/>
          <p:cNvSpPr txBox="1"/>
          <p:nvPr/>
        </p:nvSpPr>
        <p:spPr>
          <a:xfrm>
            <a:off x="973100" y="310100"/>
            <a:ext cx="4779900" cy="5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latin typeface="Lato"/>
                <a:ea typeface="Lato"/>
                <a:cs typeface="Lato"/>
                <a:sym typeface="Lato"/>
              </a:rPr>
              <a:t>DATASET OF SCARABOROUGH</a:t>
            </a:r>
            <a:br>
              <a:rPr lang="en" u="sng">
                <a:latin typeface="Lato"/>
                <a:ea typeface="Lato"/>
                <a:cs typeface="Lato"/>
                <a:sym typeface="Lato"/>
              </a:rPr>
            </a:br>
            <a:br>
              <a:rPr lang="en" u="sng">
                <a:latin typeface="Lato"/>
                <a:ea typeface="Lato"/>
                <a:cs typeface="Lato"/>
                <a:sym typeface="Lato"/>
              </a:rPr>
            </a:br>
            <a:endParaRPr u="sng">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pic>
        <p:nvPicPr>
          <p:cNvPr descr="Screen Shot 2015-11-20 at 9.47.21 AM.png" id="120" name="Google Shape;120;p21"/>
          <p:cNvPicPr preferRelativeResize="0"/>
          <p:nvPr/>
        </p:nvPicPr>
        <p:blipFill rotWithShape="1">
          <a:blip r:embed="rId3">
            <a:alphaModFix/>
          </a:blip>
          <a:srcRect b="0" l="4413" r="4404" t="0"/>
          <a:stretch/>
        </p:blipFill>
        <p:spPr>
          <a:xfrm>
            <a:off x="0" y="0"/>
            <a:ext cx="9144000" cy="5143504"/>
          </a:xfrm>
          <a:prstGeom prst="rect">
            <a:avLst/>
          </a:prstGeom>
          <a:noFill/>
          <a:ln>
            <a:noFill/>
          </a:ln>
        </p:spPr>
      </p:pic>
      <p:pic>
        <p:nvPicPr>
          <p:cNvPr id="121" name="Google Shape;121;p21"/>
          <p:cNvPicPr preferRelativeResize="0"/>
          <p:nvPr/>
        </p:nvPicPr>
        <p:blipFill>
          <a:blip r:embed="rId4">
            <a:alphaModFix/>
          </a:blip>
          <a:stretch>
            <a:fillRect/>
          </a:stretch>
        </p:blipFill>
        <p:spPr>
          <a:xfrm>
            <a:off x="1080025" y="1784925"/>
            <a:ext cx="6475025" cy="2567275"/>
          </a:xfrm>
          <a:prstGeom prst="rect">
            <a:avLst/>
          </a:prstGeom>
          <a:noFill/>
          <a:ln>
            <a:noFill/>
          </a:ln>
        </p:spPr>
      </p:pic>
      <p:sp>
        <p:nvSpPr>
          <p:cNvPr id="122" name="Google Shape;122;p21"/>
          <p:cNvSpPr txBox="1"/>
          <p:nvPr/>
        </p:nvSpPr>
        <p:spPr>
          <a:xfrm>
            <a:off x="1080025" y="652300"/>
            <a:ext cx="5988300" cy="11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rgbClr val="FFFFFF"/>
                </a:solidFill>
                <a:latin typeface="Lato"/>
                <a:ea typeface="Lato"/>
                <a:cs typeface="Lato"/>
                <a:sym typeface="Lato"/>
              </a:rPr>
              <a:t>DATASET OBTAINED FROM FOURSQUARE API</a:t>
            </a:r>
            <a:endParaRPr b="1" sz="2100">
              <a:solidFill>
                <a:srgbClr val="FFFFFF"/>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